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3" r:id="rId5"/>
    <p:sldId id="270" r:id="rId6"/>
    <p:sldId id="300" r:id="rId7"/>
    <p:sldId id="299" r:id="rId8"/>
    <p:sldId id="29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2" autoAdjust="0"/>
    <p:restoredTop sz="94660"/>
  </p:normalViewPr>
  <p:slideViewPr>
    <p:cSldViewPr>
      <p:cViewPr varScale="1">
        <p:scale>
          <a:sx n="94" d="100"/>
          <a:sy n="94" d="100"/>
        </p:scale>
        <p:origin x="357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1D88A-2191-498B-AD47-FA9E63DF4224}" type="datetimeFigureOut">
              <a:rPr lang="zh-TW" altLang="en-US" smtClean="0"/>
              <a:t>2018/10/24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B9DB3-7A34-4FBE-8610-31C8FEE6D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32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B9DB3-7A34-4FBE-8610-31C8FEE6DE1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2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2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5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7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5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0807-CFA6-4FCA-8732-D3920D24686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4287"/>
            <a:ext cx="9144000" cy="82688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Overview of Modeling and Process Monitoring for Additive Manufacturing at MOEMS Laboratory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0" y="1003734"/>
            <a:ext cx="1486940" cy="13716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33550" y="2495550"/>
            <a:ext cx="56769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Distinguished Professor  </a:t>
            </a:r>
          </a:p>
          <a:p>
            <a:pPr marL="0" indent="0" algn="ctr">
              <a:buNone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Yu-Lung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Lo</a:t>
            </a:r>
            <a:r>
              <a:rPr lang="zh-TW" alt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5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(</a:t>
            </a:r>
            <a:r>
              <a:rPr lang="zh-TW" altLang="en-US" sz="25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羅裕龍</a:t>
            </a:r>
            <a:r>
              <a:rPr lang="en-US" altLang="zh-TW" sz="25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)</a:t>
            </a:r>
            <a:r>
              <a:rPr lang="en-US" sz="25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                                         </a:t>
            </a:r>
            <a:endParaRPr lang="en-US" sz="2500" b="1" dirty="0"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76200" y="3486150"/>
            <a:ext cx="92202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Cheng Kung University</a:t>
            </a:r>
          </a:p>
          <a:p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Department of Mechanical Engineering </a:t>
            </a:r>
          </a:p>
          <a:p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Micro-</a:t>
            </a:r>
            <a:r>
              <a:rPr lang="en-US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opto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Electronics Sensors Laboratory</a:t>
            </a:r>
          </a:p>
          <a:p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Tainan, Taiwan </a:t>
            </a:r>
          </a:p>
          <a:p>
            <a:endParaRPr lang="en-US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842010"/>
            <a:ext cx="8686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TW" sz="2500" b="1" dirty="0" smtClean="0">
                <a:latin typeface="Arial" pitchFamily="34" charset="0"/>
                <a:cs typeface="Arial" pitchFamily="34" charset="0"/>
              </a:rPr>
              <a:t>Overview of Research Direction in 3D SLM Lab.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Our Methodology and What We’ve Done for</a:t>
            </a:r>
          </a:p>
          <a:p>
            <a:pPr>
              <a:lnSpc>
                <a:spcPct val="200000"/>
              </a:lnSpc>
            </a:pP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in modeling and monitoring</a:t>
            </a:r>
            <a:endParaRPr lang="en-US" altLang="zh-TW" sz="25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sz="2500" b="1" dirty="0" smtClean="0">
                <a:latin typeface="Arial" pitchFamily="34" charset="0"/>
                <a:cs typeface="Arial" pitchFamily="34" charset="0"/>
              </a:rPr>
              <a:t>3. Novelties </a:t>
            </a:r>
            <a:r>
              <a:rPr lang="en-US" altLang="zh-TW" sz="2500" b="1" dirty="0">
                <a:latin typeface="Arial" pitchFamily="34" charset="0"/>
                <a:cs typeface="Arial" pitchFamily="34" charset="0"/>
              </a:rPr>
              <a:t>and Research </a:t>
            </a:r>
            <a:r>
              <a:rPr lang="en-US" altLang="zh-TW" sz="2500" b="1" dirty="0" smtClean="0">
                <a:latin typeface="Arial" pitchFamily="34" charset="0"/>
                <a:cs typeface="Arial" pitchFamily="34" charset="0"/>
              </a:rPr>
              <a:t>Results </a:t>
            </a:r>
            <a:endParaRPr lang="en-US" altLang="zh-TW" sz="25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5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171950"/>
            <a:ext cx="87734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3936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Our Methodology in SLM system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00500" y="666750"/>
            <a:ext cx="1143000" cy="990600"/>
            <a:chOff x="2726534" y="1340768"/>
            <a:chExt cx="2016224" cy="1440159"/>
          </a:xfrm>
        </p:grpSpPr>
        <p:sp>
          <p:nvSpPr>
            <p:cNvPr id="6" name="Rectangle 5"/>
            <p:cNvSpPr/>
            <p:nvPr/>
          </p:nvSpPr>
          <p:spPr>
            <a:xfrm>
              <a:off x="2726534" y="1340768"/>
              <a:ext cx="2016224" cy="14401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198" y="1382441"/>
              <a:ext cx="1550900" cy="1326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273826" y="388454"/>
            <a:ext cx="595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SLM 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19330" y="1701579"/>
            <a:ext cx="304800" cy="30687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68525" y="2008455"/>
            <a:ext cx="322747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Materials: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SS316L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Mg and Mg Alloy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Ti6Al4V, Nickel 718 Alloy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38550"/>
            <a:ext cx="2933700" cy="147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1" y="3315385"/>
            <a:ext cx="1981200" cy="3231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Simulation Model</a:t>
            </a:r>
            <a:endParaRPr lang="en-US" sz="1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圖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7" b="21728"/>
          <a:stretch/>
        </p:blipFill>
        <p:spPr>
          <a:xfrm>
            <a:off x="3594193" y="3790950"/>
            <a:ext cx="1695130" cy="1293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79470" y="3160752"/>
            <a:ext cx="2327070" cy="55399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Temperature Measurement System </a:t>
            </a:r>
            <a:endParaRPr lang="en-US" sz="1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3160752"/>
            <a:ext cx="2327070" cy="55399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Surrogates Modeling for ultrafast prediction</a:t>
            </a:r>
            <a:endParaRPr lang="en-US" sz="1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7801" y="3028950"/>
            <a:ext cx="6095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47800" y="3028950"/>
            <a:ext cx="0" cy="2864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43800" y="3028950"/>
            <a:ext cx="0" cy="1432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2"/>
          </p:cNvCxnSpPr>
          <p:nvPr/>
        </p:nvCxnSpPr>
        <p:spPr>
          <a:xfrm flipH="1">
            <a:off x="4482262" y="2839452"/>
            <a:ext cx="1" cy="1894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3028950"/>
            <a:ext cx="759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82263" y="3028949"/>
            <a:ext cx="0" cy="1432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82188"/>
            <a:ext cx="1460588" cy="911039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7"/>
          <a:stretch>
            <a:fillRect/>
          </a:stretch>
        </p:blipFill>
        <p:spPr>
          <a:xfrm>
            <a:off x="7128088" y="3820215"/>
            <a:ext cx="1811235" cy="1234986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2247900" y="2195353"/>
            <a:ext cx="381000" cy="2286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 rot="10800000">
            <a:off x="5867400" y="2295206"/>
            <a:ext cx="381000" cy="2286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" y="895350"/>
            <a:ext cx="1643603" cy="20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11330" y="402907"/>
            <a:ext cx="3012869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Scattering Effects of Powder Layer With Different Size Distributions </a:t>
            </a:r>
            <a:endParaRPr lang="en-US" sz="13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24" y="1328077"/>
            <a:ext cx="2801976" cy="1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68925" y="507653"/>
            <a:ext cx="3012869" cy="6924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In-House Device for Quantify Surface Roughness of Single Scan Track </a:t>
            </a:r>
            <a:endParaRPr lang="en-US" sz="13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FEM and Surrogates Modeling for SS316L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6195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We built up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FEM simulation and Surrogates Modeling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ultrafast generating processing maps in SLM system using SS316L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1550"/>
            <a:ext cx="5867400" cy="243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us 6"/>
          <p:cNvSpPr/>
          <p:nvPr/>
        </p:nvSpPr>
        <p:spPr>
          <a:xfrm>
            <a:off x="2747896" y="3816189"/>
            <a:ext cx="657225" cy="69478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86274"/>
            <a:ext cx="2443096" cy="1523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" b="5999"/>
          <a:stretch/>
        </p:blipFill>
        <p:spPr>
          <a:xfrm>
            <a:off x="3581400" y="3486150"/>
            <a:ext cx="3048000" cy="1685213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6477000" y="1110077"/>
            <a:ext cx="533400" cy="34200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0400" y="855288"/>
            <a:ext cx="1905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10000 Data Points for 1 minutes in normal laptop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7058025" y="2266950"/>
            <a:ext cx="1811235" cy="1234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510948"/>
            <a:ext cx="1981200" cy="13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361950"/>
            <a:ext cx="7924800" cy="46291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971800" y="2478881"/>
            <a:ext cx="609600" cy="45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3386"/>
            <a:ext cx="2876256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39" y="1276350"/>
            <a:ext cx="2425244" cy="18189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16700" y="542583"/>
            <a:ext cx="2438400" cy="323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500" dirty="0" smtClean="0"/>
              <a:t>Cross section of sample 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4228459"/>
            <a:ext cx="3124201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400" b="1" dirty="0" smtClean="0"/>
              <a:t>Density =  99.97 % </a:t>
            </a:r>
            <a:endParaRPr lang="en-US" sz="2400" b="1" dirty="0"/>
          </a:p>
        </p:txBody>
      </p:sp>
      <p:sp>
        <p:nvSpPr>
          <p:cNvPr id="18" name="Down Arrow 17"/>
          <p:cNvSpPr/>
          <p:nvPr/>
        </p:nvSpPr>
        <p:spPr>
          <a:xfrm>
            <a:off x="7650161" y="3409608"/>
            <a:ext cx="457200" cy="609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943600" y="2952750"/>
            <a:ext cx="8382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54" y="3347184"/>
            <a:ext cx="1485730" cy="74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10" y="540044"/>
            <a:ext cx="2152990" cy="137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54" y="2123623"/>
            <a:ext cx="2057400" cy="10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Optimum Processing Parameters for SS316L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153400" y="1504950"/>
            <a:ext cx="228600" cy="228600"/>
          </a:xfrm>
          <a:prstGeom prst="ellipse">
            <a:avLst/>
          </a:prstGeom>
          <a:noFill/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175346" y="1724583"/>
            <a:ext cx="73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Void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44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3327-CB36-4716-A0E3-07F1CBF32487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952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Research Results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25" y="4248150"/>
            <a:ext cx="877340" cy="838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90800"/>
            <a:ext cx="4618406" cy="189973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28530" r="11013" b="10108"/>
          <a:stretch/>
        </p:blipFill>
        <p:spPr>
          <a:xfrm>
            <a:off x="3429000" y="2571750"/>
            <a:ext cx="2256867" cy="25553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28530" r="11013" b="10108"/>
          <a:stretch/>
        </p:blipFill>
        <p:spPr>
          <a:xfrm>
            <a:off x="5685867" y="2571750"/>
            <a:ext cx="2223566" cy="25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3327-CB36-4716-A0E3-07F1CBF32487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952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Research Results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915" y="1276350"/>
            <a:ext cx="90678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Paper publications: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Hong-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Chuong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Tran, *Yu-Lung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Lo, and Min-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Huang, "Analysis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Scattering and Absorption Characteristics of Metal Powder Layer for Selective Laser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Sintering,“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 in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IEEE/ASME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Transactions on Mechatronics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(2017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anking 1/44 in manufacturing field, Impact factor: 4.357)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Hong-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Chuong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Tran and *Yu-Lung Lo,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“Heat Transfer Simulation of Selective Laser Melting Based 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Volumetric Heat Source with Powder Size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Consideration,"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 in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Journal of Material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Technology (2018)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anking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8/44 in manufacturing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field, Impact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factor: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3.147)</a:t>
            </a:r>
          </a:p>
          <a:p>
            <a:pPr algn="just">
              <a:lnSpc>
                <a:spcPct val="150000"/>
              </a:lnSpc>
            </a:pPr>
            <a:endParaRPr lang="en-US" altLang="zh-TW" sz="16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Patents</a:t>
            </a:r>
            <a:r>
              <a:rPr lang="en-US" altLang="zh-TW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zh-TW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b="1" dirty="0">
                <a:latin typeface="Arial" panose="020B0604020202020204" pitchFamily="34" charset="0"/>
                <a:cs typeface="Arial" panose="020B0604020202020204" pitchFamily="34" charset="0"/>
              </a:rPr>
              <a:t>3 Taiwan and 2 American Patents related to </a:t>
            </a:r>
            <a:r>
              <a:rPr lang="en-US" altLang="zh-TW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Laser Scanner/Simulation in Raining Model/Pyrometer for Melt Pool</a:t>
            </a:r>
          </a:p>
          <a:p>
            <a:pPr algn="just">
              <a:lnSpc>
                <a:spcPct val="150000"/>
              </a:lnSpc>
            </a:pPr>
            <a:r>
              <a:rPr lang="en-US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Keynote Speaker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ICEM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2107 in </a:t>
            </a:r>
            <a:r>
              <a:rPr lang="en-US" altLang="zh-TW" sz="1600" b="1" dirty="0" smtClean="0"/>
              <a:t>Indonesia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/AMRMT 2018 </a:t>
            </a:r>
            <a:r>
              <a:rPr lang="en-US" altLang="zh-TW" sz="1600" b="1" dirty="0" smtClean="0"/>
              <a:t>in </a:t>
            </a:r>
            <a:r>
              <a:rPr lang="en-US" altLang="zh-TW" sz="1600" b="1" dirty="0"/>
              <a:t>Shanghai </a:t>
            </a:r>
            <a:r>
              <a:rPr lang="en-US" altLang="zh-TW" sz="1600" b="1" dirty="0" smtClean="0"/>
              <a:t>China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Keynote</a:t>
            </a:r>
            <a:r>
              <a:rPr lang="en-US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ICMMT 2018 in Russia.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2842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about 3D AM: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Second Prize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Chinese Engineering Competition, 2016.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Silver Medal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Spintech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旭泰科技論文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獎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Thesis Awards, 2017. </a:t>
            </a:r>
            <a:endParaRPr lang="en-US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25" y="4248150"/>
            <a:ext cx="87734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3327-CB36-4716-A0E3-07F1CBF32487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Acknowledgment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3856"/>
            <a:ext cx="9144000" cy="2469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9526"/>
            <a:ext cx="1104248" cy="111059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"/>
          <p:cNvSpPr txBox="1"/>
          <p:nvPr/>
        </p:nvSpPr>
        <p:spPr>
          <a:xfrm>
            <a:off x="0" y="590550"/>
            <a:ext cx="10515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r>
              <a:rPr lang="en-US" altLang="zh-TW" sz="3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</a:rPr>
              <a:t>We would like to thank for the research funding </a:t>
            </a:r>
            <a:r>
              <a:rPr lang="en-US" altLang="zh-TW" sz="3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</a:rPr>
              <a:t>from</a:t>
            </a:r>
          </a:p>
          <a:p>
            <a:pPr>
              <a:defRPr/>
            </a:pPr>
            <a:endParaRPr lang="en-US" altLang="zh-TW" sz="3000" b="1" dirty="0">
              <a:ln w="9525">
                <a:solidFill>
                  <a:schemeClr val="bg1"/>
                </a:solidFill>
                <a:prstDash val="solid"/>
              </a:ln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r>
              <a:rPr lang="zh-TW" alt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南科管理局</a:t>
            </a:r>
            <a:endParaRPr lang="zh-TW" altLang="en-US" sz="4000" b="1" dirty="0">
              <a:ln w="9525">
                <a:solidFill>
                  <a:schemeClr val="bg1"/>
                </a:solidFill>
                <a:prstDash val="solid"/>
              </a:ln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56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234</Words>
  <Application>Microsoft Office PowerPoint</Application>
  <PresentationFormat>如螢幕大小 (16:9)</PresentationFormat>
  <Paragraphs>50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標楷體</vt:lpstr>
      <vt:lpstr>Arial</vt:lpstr>
      <vt:lpstr>Calibri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LOYL</cp:lastModifiedBy>
  <cp:revision>241</cp:revision>
  <dcterms:created xsi:type="dcterms:W3CDTF">2017-12-16T02:13:24Z</dcterms:created>
  <dcterms:modified xsi:type="dcterms:W3CDTF">2018-10-24T14:13:04Z</dcterms:modified>
</cp:coreProperties>
</file>